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8" r:id="rId1"/>
  </p:sldMasterIdLst>
  <p:notesMasterIdLst>
    <p:notesMasterId r:id="rId8"/>
  </p:notesMasterIdLst>
  <p:sldIdLst>
    <p:sldId id="256" r:id="rId2"/>
    <p:sldId id="257" r:id="rId3"/>
    <p:sldId id="262" r:id="rId4"/>
    <p:sldId id="265" r:id="rId5"/>
    <p:sldId id="275" r:id="rId6"/>
    <p:sldId id="276" r:id="rId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C33"/>
    <a:srgbClr val="B4A4C8"/>
    <a:srgbClr val="FFD597"/>
    <a:srgbClr val="FFE2B7"/>
    <a:srgbClr val="FFBD5D"/>
    <a:srgbClr val="E0A928"/>
    <a:srgbClr val="FFF0D9"/>
    <a:srgbClr val="CCB8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305" autoAdjust="0"/>
  </p:normalViewPr>
  <p:slideViewPr>
    <p:cSldViewPr>
      <p:cViewPr varScale="1">
        <p:scale>
          <a:sx n="87" d="100"/>
          <a:sy n="87" d="100"/>
        </p:scale>
        <p:origin x="81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E0F6C8B-71CF-48D2-B377-D3EAA4821AA5}" type="datetimeFigureOut">
              <a:rPr lang="en-US"/>
              <a:pPr>
                <a:defRPr/>
              </a:pPr>
              <a:t>9/29/2017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4B204FE-5EB2-4A02-8B16-85316B6DE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610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B204FE-5EB2-4A02-8B16-85316B6DEC1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EC411D-C483-4DCC-9CE6-23BC676CA4D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b="0" dirty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07364D5-8D52-4E68-A740-DBE6205A5BF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+mn-lt"/>
              </a:rPr>
              <a:t>Let’s explore the different elements of the environment where you write and run your Small Basic programs.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+mn-lt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+mn-lt"/>
              </a:rPr>
              <a:t>You can open and work with </a:t>
            </a:r>
            <a:r>
              <a:rPr lang="en-US" sz="1200">
                <a:latin typeface="+mn-lt"/>
              </a:rPr>
              <a:t>multiple Editor </a:t>
            </a:r>
            <a:r>
              <a:rPr lang="en-US" sz="1200" dirty="0">
                <a:latin typeface="+mn-lt"/>
              </a:rPr>
              <a:t>windows at one time.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Editor window that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contains the program you are currently working with is the </a:t>
            </a:r>
            <a:r>
              <a: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active Editor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</a:t>
            </a:r>
            <a:r>
              <a: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</a:t>
            </a:r>
            <a:r>
              <a:rPr lang="en-US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indent your program code more consistently by highlighting it, right-clicking it, and then clicking 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Program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sz="1200" dirty="0">
              <a:latin typeface="+mn-lt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rPr>
              <a:t>You can run your program either by clicking </a:t>
            </a:r>
            <a:r>
              <a:rPr lang="en-US" sz="1200" b="1" kern="1200" dirty="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rPr>
              <a:t>Run</a:t>
            </a:r>
            <a:r>
              <a:rPr lang="en-US" sz="1200" kern="1200" dirty="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rPr>
              <a:t> on the Toolbar or by pressing F5 on the keyboard.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rPr>
              <a:t>In the next lesson, you will analyze a program in detail to learn more</a:t>
            </a:r>
            <a:r>
              <a:rPr lang="en-US" sz="1200" kern="1200" baseline="0" dirty="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rPr>
              <a:t> about it</a:t>
            </a:r>
            <a:r>
              <a:rPr lang="en-US" sz="1200" kern="1200" dirty="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rPr>
              <a:t>.</a:t>
            </a:r>
          </a:p>
          <a:p>
            <a:endParaRPr lang="en-US" sz="1200" kern="1200" dirty="0">
              <a:solidFill>
                <a:schemeClr val="tx1"/>
              </a:solidFill>
              <a:latin typeface="Courier New" pitchFamily="49" charset="0"/>
              <a:ea typeface="+mn-ea"/>
              <a:cs typeface="Courier New" pitchFamily="49" charset="0"/>
            </a:endParaRPr>
          </a:p>
          <a:p>
            <a:r>
              <a:rPr lang="en-US" sz="1200" u="sng" kern="1200" dirty="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rPr>
              <a:t>Code</a:t>
            </a:r>
            <a:r>
              <a:rPr lang="en-US" sz="1200" kern="1200" dirty="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rPr>
              <a:t>:</a:t>
            </a:r>
          </a:p>
          <a:p>
            <a:endParaRPr lang="en-US" sz="1200" kern="1200" dirty="0">
              <a:solidFill>
                <a:schemeClr val="tx1"/>
              </a:solidFill>
              <a:latin typeface="Courier New" pitchFamily="49" charset="0"/>
              <a:ea typeface="+mn-ea"/>
              <a:cs typeface="Courier New" pitchFamily="49" charset="0"/>
            </a:endParaRPr>
          </a:p>
          <a:p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TextWindow.WriteLine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("Hello, World!")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BF10234-B1DB-4129-9E98-07E14413F8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0F3D01C-4387-461E-AFA7-3AA42379B3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4BBB5A2-562D-49D7-9BFC-4F852F9E5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0397C0-55EF-4EAC-8889-593472E51D6D}" type="datetimeFigureOut">
              <a:rPr lang="en-US" smtClean="0"/>
              <a:pPr>
                <a:defRPr/>
              </a:pPr>
              <a:t>9/29/2017</a:t>
            </a:fld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FABCA80-02FE-486D-A6B3-9721172CC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TUTORIAUX | STBI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5C2B079-A6ED-4E45-8F8B-080B5CE8F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CE1EC-0DFD-4A1B-8518-0C3C9BCFCDE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39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572FD5F-5A0E-4987-99A9-F34438DA4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341E4AA0-33D3-48F2-9193-FBDACDC51A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537D766-7794-46BE-9464-9D856471D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0397C0-55EF-4EAC-8889-593472E51D6D}" type="datetimeFigureOut">
              <a:rPr lang="en-US" smtClean="0"/>
              <a:pPr>
                <a:defRPr/>
              </a:pPr>
              <a:t>9/29/2017</a:t>
            </a:fld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EA98764-EA46-44AF-8C7A-1538953ED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TUTORIAUX | STBI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270229B-240B-471A-BCEA-7B6558386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CE1EC-0DFD-4A1B-8518-0C3C9BCFCDE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526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4A922B12-1D24-4DD6-9E19-64BEBCF731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75573CD-A3B8-4D0E-B852-04EC20B5DD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D786D24-E1CD-4670-A3D6-06D37BADD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0397C0-55EF-4EAC-8889-593472E51D6D}" type="datetimeFigureOut">
              <a:rPr lang="en-US" smtClean="0"/>
              <a:pPr>
                <a:defRPr/>
              </a:pPr>
              <a:t>9/29/2017</a:t>
            </a:fld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4CE4967-4E5D-4352-9CF9-62F7DB0B6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TUTORIAUX | STBI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AC60564-F4AE-4102-8AF4-B2B271E22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CE1EC-0DFD-4A1B-8518-0C3C9BCFCDE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256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8B5619-5464-40B0-BDD7-D52B4B85B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F4DA01F-FA8A-471D-AB37-721BFFD70D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A13978B-6E7B-405B-BB07-1193FDD45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0397C0-55EF-4EAC-8889-593472E51D6D}" type="datetimeFigureOut">
              <a:rPr lang="en-US" smtClean="0"/>
              <a:pPr>
                <a:defRPr/>
              </a:pPr>
              <a:t>9/29/2017</a:t>
            </a:fld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C54BCCB-59F7-4298-B946-56C4391F7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TUTORIAUX | STBI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C963244-27B4-4E0A-B0EB-FE34AAABB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CE1EC-0DFD-4A1B-8518-0C3C9BCFCDE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559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26A1744-8706-44E7-AF3C-994D165FE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630B7C6-2D56-4CC4-8845-92760D6235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BE2E864-974D-4FE2-BA56-CA0446E24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0397C0-55EF-4EAC-8889-593472E51D6D}" type="datetimeFigureOut">
              <a:rPr lang="en-US" smtClean="0"/>
              <a:pPr>
                <a:defRPr/>
              </a:pPr>
              <a:t>9/29/2017</a:t>
            </a:fld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A0EA68F-3ACF-48DA-88BD-5C22134C2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TUTORIAUX | STBI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F0254E6-D532-4048-AA07-0DDF250A8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CE1EC-0DFD-4A1B-8518-0C3C9BCFCDE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618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F792A8-1527-42C7-9526-EE160C71C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37B0E6F-B9F8-46AC-9A3A-893C7B7AA4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41CE3CB5-4900-469E-8A36-C8DCE0259B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B900065-375F-4C9C-BB98-AAF619C34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0397C0-55EF-4EAC-8889-593472E51D6D}" type="datetimeFigureOut">
              <a:rPr lang="en-US" smtClean="0"/>
              <a:pPr>
                <a:defRPr/>
              </a:pPr>
              <a:t>9/29/2017</a:t>
            </a:fld>
            <a:endParaRPr lang="en-US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A4829EA-FE3E-4827-AF27-3DDD234AF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TUTORIAUX | STBI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F59824E-C8C1-49B6-B2FF-A8FDADF9F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CE1EC-0DFD-4A1B-8518-0C3C9BCFCDE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380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B371D2F-2DCB-44BB-B018-1D9FB0904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68F50B4-5003-45C3-824D-6F46DC1D1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E30C3708-A84B-4B33-9C8A-D77C0A76DE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C2C7B358-9D8A-4258-8E82-7D9994567F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5517F4BB-840C-4497-9BE9-306765C259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A423B785-66BE-464B-A47B-1F4237EE7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0397C0-55EF-4EAC-8889-593472E51D6D}" type="datetimeFigureOut">
              <a:rPr lang="en-US" smtClean="0"/>
              <a:pPr>
                <a:defRPr/>
              </a:pPr>
              <a:t>9/29/2017</a:t>
            </a:fld>
            <a:endParaRPr lang="en-US" dirty="0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191888C-FEBA-493B-98BF-8377B50A9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TUTORIAUX | STBI</a:t>
            </a:r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28708B14-C334-4794-AB20-D65BCFD47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CE1EC-0DFD-4A1B-8518-0C3C9BCFCDE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938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79FF23B-B3DA-4AA6-921B-4B4B72B43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3ACD221E-41D8-4CDE-80A8-5AFF21ECD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0397C0-55EF-4EAC-8889-593472E51D6D}" type="datetimeFigureOut">
              <a:rPr lang="en-US" smtClean="0"/>
              <a:pPr>
                <a:defRPr/>
              </a:pPr>
              <a:t>9/29/2017</a:t>
            </a:fld>
            <a:endParaRPr lang="en-US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B8D43015-CAEE-4F1E-8E44-CD4AC54EF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TUTORIAUX | STBI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8AE69FC-3538-46C3-8443-3C66535BF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CE1EC-0DFD-4A1B-8518-0C3C9BCFCDE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770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E7177029-739D-43D9-8C7E-9ADA420F0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0397C0-55EF-4EAC-8889-593472E51D6D}" type="datetimeFigureOut">
              <a:rPr lang="en-US" smtClean="0"/>
              <a:pPr>
                <a:defRPr/>
              </a:pPr>
              <a:t>9/29/2017</a:t>
            </a:fld>
            <a:endParaRPr lang="en-US" dirty="0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4CEEFA55-BDC0-46B2-B53F-68B521171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TUTORIAUX | STBI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A846282-823D-4638-B7FC-5380B96DE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CE1EC-0DFD-4A1B-8518-0C3C9BCFCDE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66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75DAA95-FC32-482C-91D3-4CA5205E5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B38976C-B7B6-47D7-A6A7-A25EEE176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59CC7C1-EB3E-4133-B762-490353C5E7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8C93E24-6818-4F50-9562-370C4EDB2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0397C0-55EF-4EAC-8889-593472E51D6D}" type="datetimeFigureOut">
              <a:rPr lang="en-US" smtClean="0"/>
              <a:pPr>
                <a:defRPr/>
              </a:pPr>
              <a:t>9/29/2017</a:t>
            </a:fld>
            <a:endParaRPr lang="en-US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B948C79-3BA3-4B4F-8CC9-72DF276E3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TUTORIAUX | STBI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9D1B254-CAEA-4BAF-9553-276C6F5EF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CE1EC-0DFD-4A1B-8518-0C3C9BCFCDE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088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C063AE3-53D8-4B3B-8BA5-8285EDB5D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843143D8-18F6-49B6-85FA-C1CEC4C64D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4FB8912-CEFB-47E1-94D9-D442D644CC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65ED2EE-D6AC-4217-9162-DE04111EF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0397C0-55EF-4EAC-8889-593472E51D6D}" type="datetimeFigureOut">
              <a:rPr lang="en-US" smtClean="0"/>
              <a:pPr>
                <a:defRPr/>
              </a:pPr>
              <a:t>9/29/2017</a:t>
            </a:fld>
            <a:endParaRPr lang="en-US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115629B-A9D7-4138-A49B-7138F203B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TUTORIAUX | STBI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DCC5D50-9E6E-485B-BB6A-716CB086B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CE1EC-0DFD-4A1B-8518-0C3C9BCFCDE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8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FEBE330C-657B-4A97-A92A-4067FB6ED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C482C00-CE5B-4136-9ADC-B683E1A819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28AA5B0-8192-4359-875C-F5651D80B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60397C0-55EF-4EAC-8889-593472E51D6D}" type="datetimeFigureOut">
              <a:rPr lang="en-US" smtClean="0"/>
              <a:pPr>
                <a:defRPr/>
              </a:pPr>
              <a:t>9/29/2017</a:t>
            </a:fld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7B5C505-CA9E-4D05-8475-565D7AD7BE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TUTORIAUX | STBI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EED83F5-5CF8-47D0-AB5B-E521C9A1C5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EBCE1EC-0DFD-4A1B-8518-0C3C9BCFCDE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 descr="innernew.jpg">
            <a:extLst>
              <a:ext uri="{FF2B5EF4-FFF2-40B4-BE49-F238E27FC236}">
                <a16:creationId xmlns:a16="http://schemas.microsoft.com/office/drawing/2014/main" id="{BAEC24B2-55E0-4B34-8383-F00E230CD4D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25406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B1521DF5-6003-4857-A799-547D1B74E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B1A2363E-EA51-4E40-A3D5-C56A4F619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</a:rPr>
              <a:t>Your First Program</a:t>
            </a:r>
          </a:p>
        </p:txBody>
      </p:sp>
      <p:grpSp>
        <p:nvGrpSpPr>
          <p:cNvPr id="5" name="Group 11"/>
          <p:cNvGrpSpPr/>
          <p:nvPr/>
        </p:nvGrpSpPr>
        <p:grpSpPr>
          <a:xfrm>
            <a:off x="152399" y="4724400"/>
            <a:ext cx="4493205" cy="838200"/>
            <a:chOff x="228600" y="4267200"/>
            <a:chExt cx="4343400" cy="838200"/>
          </a:xfrm>
        </p:grpSpPr>
        <p:sp>
          <p:nvSpPr>
            <p:cNvPr id="15" name="Rounded Rectangle 14"/>
            <p:cNvSpPr/>
            <p:nvPr/>
          </p:nvSpPr>
          <p:spPr bwMode="auto">
            <a:xfrm>
              <a:off x="228600" y="4267200"/>
              <a:ext cx="4343400" cy="838200"/>
            </a:xfrm>
            <a:prstGeom prst="roundRect">
              <a:avLst>
                <a:gd name="adj" fmla="val 30000"/>
              </a:avLst>
            </a:prstGeom>
            <a:gradFill>
              <a:gsLst>
                <a:gs pos="0">
                  <a:srgbClr val="FFC000"/>
                </a:gs>
                <a:gs pos="35000">
                  <a:srgbClr val="FFC000"/>
                </a:gs>
                <a:gs pos="100000">
                  <a:srgbClr val="FFFFD5"/>
                </a:gs>
              </a:gsLst>
            </a:gradFill>
            <a:ln>
              <a:solidFill>
                <a:srgbClr val="205D0B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9464" name="TextBox 12"/>
            <p:cNvSpPr txBox="1">
              <a:spLocks noChangeArrowheads="1"/>
            </p:cNvSpPr>
            <p:nvPr/>
          </p:nvSpPr>
          <p:spPr bwMode="auto">
            <a:xfrm>
              <a:off x="228600" y="4546601"/>
              <a:ext cx="43434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sz="2000" b="1" dirty="0">
                <a:latin typeface="+mj-lt"/>
              </a:endParaRPr>
            </a:p>
          </p:txBody>
        </p:sp>
        <p:pic>
          <p:nvPicPr>
            <p:cNvPr id="19465" name="Picture 13" descr="Run button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43024" y="4337050"/>
              <a:ext cx="714376" cy="6985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</p:pic>
      </p:grpSp>
      <p:grpSp>
        <p:nvGrpSpPr>
          <p:cNvPr id="6" name="Group 13"/>
          <p:cNvGrpSpPr/>
          <p:nvPr/>
        </p:nvGrpSpPr>
        <p:grpSpPr>
          <a:xfrm>
            <a:off x="7772400" y="4114800"/>
            <a:ext cx="1295400" cy="762000"/>
            <a:chOff x="7391400" y="2514600"/>
            <a:chExt cx="1295400" cy="762000"/>
          </a:xfrm>
        </p:grpSpPr>
        <p:sp>
          <p:nvSpPr>
            <p:cNvPr id="16" name="Rectangle 15"/>
            <p:cNvSpPr/>
            <p:nvPr/>
          </p:nvSpPr>
          <p:spPr>
            <a:xfrm>
              <a:off x="7391400" y="2571690"/>
              <a:ext cx="1295400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en-US" sz="2000" b="1" cap="all" spc="0" dirty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</a:rPr>
                <a:t>output</a:t>
              </a:r>
            </a:p>
          </p:txBody>
        </p:sp>
        <p:sp>
          <p:nvSpPr>
            <p:cNvPr id="17" name="Down Arrow Callout 16"/>
            <p:cNvSpPr/>
            <p:nvPr/>
          </p:nvSpPr>
          <p:spPr>
            <a:xfrm>
              <a:off x="7391400" y="2514600"/>
              <a:ext cx="1219200" cy="762000"/>
            </a:xfrm>
            <a:prstGeom prst="downArrowCallout">
              <a:avLst>
                <a:gd name="adj1" fmla="val 10600"/>
                <a:gd name="adj2" fmla="val 17800"/>
                <a:gd name="adj3" fmla="val 25000"/>
                <a:gd name="adj4" fmla="val 64977"/>
              </a:avLst>
            </a:prstGeom>
            <a:noFill/>
            <a:ln w="38100">
              <a:solidFill>
                <a:srgbClr val="FFA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57200" y="1413552"/>
            <a:ext cx="8305800" cy="720048"/>
            <a:chOff x="152400" y="1335357"/>
            <a:chExt cx="8912772" cy="685800"/>
          </a:xfrm>
        </p:grpSpPr>
        <p:sp>
          <p:nvSpPr>
            <p:cNvPr id="28" name="Rounded Rectangle 27"/>
            <p:cNvSpPr/>
            <p:nvPr/>
          </p:nvSpPr>
          <p:spPr bwMode="auto">
            <a:xfrm>
              <a:off x="152400" y="1335357"/>
              <a:ext cx="8836572" cy="685800"/>
            </a:xfrm>
            <a:prstGeom prst="roundRect">
              <a:avLst>
                <a:gd name="adj" fmla="val 30000"/>
              </a:avLst>
            </a:prstGeom>
            <a:gradFill>
              <a:gsLst>
                <a:gs pos="0">
                  <a:srgbClr val="FFC000"/>
                </a:gs>
                <a:gs pos="35000">
                  <a:srgbClr val="FFC000"/>
                </a:gs>
                <a:gs pos="100000">
                  <a:srgbClr val="FFFFD5"/>
                </a:gs>
              </a:gsLst>
            </a:gradFill>
            <a:ln>
              <a:solidFill>
                <a:srgbClr val="205D0B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9" name="TextBox 12"/>
            <p:cNvSpPr txBox="1">
              <a:spLocks noChangeArrowheads="1"/>
            </p:cNvSpPr>
            <p:nvPr/>
          </p:nvSpPr>
          <p:spPr bwMode="auto">
            <a:xfrm>
              <a:off x="228600" y="1366190"/>
              <a:ext cx="8836572" cy="381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endParaRPr lang="en-US" sz="2000" dirty="0">
                <a:latin typeface="+mn-lt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6200" y="704819"/>
            <a:ext cx="9067800" cy="590581"/>
            <a:chOff x="-2971800" y="2590800"/>
            <a:chExt cx="9067800" cy="590581"/>
          </a:xfrm>
        </p:grpSpPr>
        <p:grpSp>
          <p:nvGrpSpPr>
            <p:cNvPr id="27" name="Group 26"/>
            <p:cNvGrpSpPr/>
            <p:nvPr/>
          </p:nvGrpSpPr>
          <p:grpSpPr>
            <a:xfrm>
              <a:off x="-2971800" y="2590800"/>
              <a:ext cx="8991600" cy="590581"/>
              <a:chOff x="228600" y="685800"/>
              <a:chExt cx="8686800" cy="685800"/>
            </a:xfrm>
          </p:grpSpPr>
          <p:sp>
            <p:nvSpPr>
              <p:cNvPr id="31" name="Rounded Rectangle 30"/>
              <p:cNvSpPr/>
              <p:nvPr/>
            </p:nvSpPr>
            <p:spPr bwMode="auto">
              <a:xfrm>
                <a:off x="228600" y="685800"/>
                <a:ext cx="8686800" cy="685800"/>
              </a:xfrm>
              <a:prstGeom prst="roundRect">
                <a:avLst>
                  <a:gd name="adj" fmla="val 33334"/>
                </a:avLst>
              </a:prstGeom>
              <a:solidFill>
                <a:srgbClr val="9BBB59"/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dirty="0"/>
              </a:p>
            </p:txBody>
          </p:sp>
          <p:sp>
            <p:nvSpPr>
              <p:cNvPr id="32" name="TextBox 4"/>
              <p:cNvSpPr txBox="1">
                <a:spLocks noChangeArrowheads="1"/>
              </p:cNvSpPr>
              <p:nvPr/>
            </p:nvSpPr>
            <p:spPr bwMode="auto">
              <a:xfrm>
                <a:off x="307975" y="685800"/>
                <a:ext cx="8607425" cy="4646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endParaRPr lang="en-US" sz="2000" dirty="0">
                  <a:latin typeface="+mn-lt"/>
                </a:endParaRPr>
              </a:p>
            </p:txBody>
          </p:sp>
        </p:grpSp>
        <p:sp>
          <p:nvSpPr>
            <p:cNvPr id="33" name="Rectangle 32"/>
            <p:cNvSpPr/>
            <p:nvPr/>
          </p:nvSpPr>
          <p:spPr>
            <a:xfrm>
              <a:off x="-2895600" y="2724090"/>
              <a:ext cx="89916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sz="2000" dirty="0">
                <a:latin typeface="+mn-lt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91247" y="2438400"/>
            <a:ext cx="2018553" cy="2133600"/>
            <a:chOff x="228600" y="4191000"/>
            <a:chExt cx="2018553" cy="2133600"/>
          </a:xfrm>
        </p:grpSpPr>
        <p:sp>
          <p:nvSpPr>
            <p:cNvPr id="37" name="Rounded Rectangle 36"/>
            <p:cNvSpPr/>
            <p:nvPr/>
          </p:nvSpPr>
          <p:spPr>
            <a:xfrm>
              <a:off x="228600" y="4191000"/>
              <a:ext cx="1905000" cy="2133600"/>
            </a:xfrm>
            <a:prstGeom prst="roundRect">
              <a:avLst>
                <a:gd name="adj" fmla="val 20210"/>
              </a:avLst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endParaRPr lang="en-US" sz="2000" dirty="0"/>
            </a:p>
          </p:txBody>
        </p:sp>
        <p:sp>
          <p:nvSpPr>
            <p:cNvPr id="38" name="TextBox 4"/>
            <p:cNvSpPr txBox="1">
              <a:spLocks noChangeArrowheads="1"/>
            </p:cNvSpPr>
            <p:nvPr/>
          </p:nvSpPr>
          <p:spPr bwMode="auto">
            <a:xfrm>
              <a:off x="304800" y="4336914"/>
              <a:ext cx="194235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sz="2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96</Words>
  <Application>Microsoft Office PowerPoint</Application>
  <PresentationFormat>Pokaz na ekranie (4:3)</PresentationFormat>
  <Paragraphs>17</Paragraphs>
  <Slides>6</Slides>
  <Notes>6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Your First Program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2011-01-27T18:41:19Z</dcterms:created>
  <dcterms:modified xsi:type="dcterms:W3CDTF">2017-09-29T16:51:19Z</dcterms:modified>
</cp:coreProperties>
</file>