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  <p:sldMasterId id="2147483674" r:id="rId2"/>
  </p:sldMasterIdLst>
  <p:sldIdLst>
    <p:sldId id="268" r:id="rId3"/>
    <p:sldId id="267" r:id="rId4"/>
  </p:sldIdLst>
  <p:sldSz cx="9144000" cy="6858000" type="screen4x3"/>
  <p:notesSz cx="7559675" cy="10691813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BC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92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92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76" name="Picture 75"/>
          <p:cNvPicPr/>
          <p:nvPr/>
        </p:nvPicPr>
        <p:blipFill>
          <a:blip r:embed="rId2"/>
          <a:stretch>
            <a:fillRect/>
          </a:stretch>
        </p:blipFill>
        <p:spPr>
          <a:xfrm>
            <a:off x="5328720" y="3963240"/>
            <a:ext cx="2704680" cy="2158200"/>
          </a:xfrm>
          <a:prstGeom prst="rect">
            <a:avLst/>
          </a:prstGeom>
          <a:ln>
            <a:noFill/>
          </a:ln>
        </p:spPr>
      </p:pic>
      <p:pic>
        <p:nvPicPr>
          <p:cNvPr id="77" name="Picture 76"/>
          <p:cNvPicPr/>
          <p:nvPr/>
        </p:nvPicPr>
        <p:blipFill>
          <a:blip r:embed="rId2"/>
          <a:stretch>
            <a:fillRect/>
          </a:stretch>
        </p:blipFill>
        <p:spPr>
          <a:xfrm>
            <a:off x="1112400" y="3963240"/>
            <a:ext cx="2704680" cy="2158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852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92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2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16" name="Picture 115"/>
          <p:cNvPicPr/>
          <p:nvPr/>
        </p:nvPicPr>
        <p:blipFill>
          <a:blip r:embed="rId2"/>
          <a:stretch>
            <a:fillRect/>
          </a:stretch>
        </p:blipFill>
        <p:spPr>
          <a:xfrm>
            <a:off x="5328720" y="3963240"/>
            <a:ext cx="2704680" cy="2158200"/>
          </a:xfrm>
          <a:prstGeom prst="rect">
            <a:avLst/>
          </a:prstGeom>
          <a:ln>
            <a:noFill/>
          </a:ln>
        </p:spPr>
      </p:pic>
      <p:pic>
        <p:nvPicPr>
          <p:cNvPr id="117" name="Picture 116"/>
          <p:cNvPicPr/>
          <p:nvPr/>
        </p:nvPicPr>
        <p:blipFill>
          <a:blip r:embed="rId2"/>
          <a:stretch>
            <a:fillRect/>
          </a:stretch>
        </p:blipFill>
        <p:spPr>
          <a:xfrm>
            <a:off x="1112400" y="3963240"/>
            <a:ext cx="2704680" cy="2158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852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Click to edit the title text formatClick to edit Master title style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buSzPct val="2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hr-HR" sz="1200">
                <a:solidFill>
                  <a:srgbClr val="8B8B8B"/>
                </a:solidFill>
                <a:latin typeface="Calibri"/>
              </a:rPr>
              <a:t>24.02.14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C359F956-E7F7-420C-A79A-8A1A688DF327}" type="slidenum">
              <a:rPr lang="hr-HR" sz="1200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Click to edit the title text formatClick to edit Master title style</a:t>
            </a:r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/>
          <a:lstStyle/>
          <a:p>
            <a:pPr>
              <a:buSzPct val="2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en-US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648320" y="1600200"/>
            <a:ext cx="4038120" cy="4525560"/>
          </a:xfrm>
          <a:prstGeom prst="rect">
            <a:avLst/>
          </a:prstGeom>
        </p:spPr>
        <p:txBody>
          <a:bodyPr anchor="ctr"/>
          <a:lstStyle/>
          <a:p>
            <a:pPr>
              <a:buSzPct val="25000"/>
              <a:buFont typeface="StarSymbol"/>
              <a:buChar char=""/>
            </a:pPr>
            <a:r>
              <a:rPr lang="en-US" sz="2800">
                <a:solidFill>
                  <a:srgbClr val="8B8B8B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 sz="2800">
                <a:solidFill>
                  <a:srgbClr val="8B8B8B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 sz="2800">
                <a:solidFill>
                  <a:srgbClr val="8B8B8B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 sz="2800">
                <a:solidFill>
                  <a:srgbClr val="8B8B8B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 sz="2800">
                <a:solidFill>
                  <a:srgbClr val="8B8B8B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 sz="2800">
                <a:solidFill>
                  <a:srgbClr val="8B8B8B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>
                <a:solidFill>
                  <a:srgbClr val="8B8B8B"/>
                </a:solidFill>
                <a:latin typeface="Calibri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en-US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81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hr-HR" sz="2800">
                <a:solidFill>
                  <a:srgbClr val="8B8B8B"/>
                </a:solidFill>
                <a:latin typeface="Calibri"/>
              </a:rPr>
              <a:t>24.02.14</a:t>
            </a:r>
            <a:endParaRPr/>
          </a:p>
        </p:txBody>
      </p:sp>
      <p:sp>
        <p:nvSpPr>
          <p:cNvPr id="82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83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944F44EF-E59C-46E9-B2B8-4F358FBCC655}" type="slidenum">
              <a:rPr lang="hr-HR" sz="1200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2"/>
          <p:cNvSpPr txBox="1"/>
          <p:nvPr/>
        </p:nvSpPr>
        <p:spPr>
          <a:xfrm>
            <a:off x="457200" y="1798560"/>
            <a:ext cx="4038120" cy="452556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2800" b="1" dirty="0">
                <a:solidFill>
                  <a:srgbClr val="000000"/>
                </a:solidFill>
                <a:latin typeface="Calibri"/>
              </a:rPr>
              <a:t>IT Transformation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US" sz="2800" b="1" dirty="0">
                <a:solidFill>
                  <a:srgbClr val="000000"/>
                </a:solidFill>
                <a:latin typeface="Calibri"/>
              </a:rPr>
              <a:t>IT2B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 - </a:t>
            </a:r>
            <a:r>
              <a:rPr lang="en-US" sz="2800" b="1" dirty="0">
                <a:solidFill>
                  <a:srgbClr val="000000"/>
                </a:solidFill>
                <a:latin typeface="Calibri"/>
              </a:rPr>
              <a:t>IT to Business</a:t>
            </a:r>
            <a:endParaRPr dirty="0"/>
          </a:p>
        </p:txBody>
      </p:sp>
      <p:sp>
        <p:nvSpPr>
          <p:cNvPr id="134" name="TextShape 3"/>
          <p:cNvSpPr txBox="1"/>
          <p:nvPr/>
        </p:nvSpPr>
        <p:spPr>
          <a:xfrm>
            <a:off x="4648320" y="1798560"/>
            <a:ext cx="4038120" cy="452556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138" name="TextShape 4"/>
          <p:cNvSpPr txBox="1"/>
          <p:nvPr/>
        </p:nvSpPr>
        <p:spPr>
          <a:xfrm>
            <a:off x="4817880" y="1810440"/>
            <a:ext cx="4038120" cy="452556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2800" b="1" dirty="0">
                <a:solidFill>
                  <a:srgbClr val="000000"/>
                </a:solidFill>
                <a:latin typeface="Calibri"/>
              </a:rPr>
              <a:t>CIO Academy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hr-HR" sz="2800" b="1" dirty="0" smtClean="0">
                <a:solidFill>
                  <a:srgbClr val="000000"/>
                </a:solidFill>
                <a:latin typeface="Calibri"/>
              </a:rPr>
              <a:t>Future of the CIO</a:t>
            </a:r>
            <a:endParaRPr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5004048" y="3310643"/>
            <a:ext cx="4037627" cy="3207805"/>
            <a:chOff x="5004048" y="3310643"/>
            <a:chExt cx="4037627" cy="3207805"/>
          </a:xfrm>
        </p:grpSpPr>
        <p:sp>
          <p:nvSpPr>
            <p:cNvPr id="12" name="Freeform 11"/>
            <p:cNvSpPr/>
            <p:nvPr/>
          </p:nvSpPr>
          <p:spPr>
            <a:xfrm rot="21600000">
              <a:off x="5004048" y="3310643"/>
              <a:ext cx="1281630" cy="3207805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2549" tIns="641562" rIns="83841" bIns="641561" numCol="1" spcCol="1270" anchor="t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300" b="1" kern="1200" dirty="0" smtClean="0"/>
                <a:t>Values</a:t>
              </a:r>
              <a:endParaRPr lang="hr-HR" sz="1300" b="1" kern="1200" dirty="0"/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hr-HR" sz="1000" kern="1200" dirty="0" smtClean="0"/>
                <a:t>Better business decisions</a:t>
              </a:r>
              <a:endParaRPr lang="hr-HR" sz="1000" kern="1200" dirty="0"/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hr-HR" sz="1000" kern="1200" dirty="0" smtClean="0"/>
                <a:t>Competetive differentiation</a:t>
              </a:r>
              <a:endParaRPr lang="hr-HR" sz="1000" kern="1200" dirty="0"/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hr-HR" sz="1000" kern="1200" dirty="0" smtClean="0"/>
                <a:t>Driver of business innovation</a:t>
              </a:r>
              <a:endParaRPr lang="hr-HR" sz="1000" kern="1200" dirty="0"/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hr-HR" sz="1000" kern="1200" dirty="0" smtClean="0"/>
                <a:t>Future-aware strategy</a:t>
              </a:r>
              <a:endParaRPr lang="hr-HR" sz="1000" kern="1200" dirty="0"/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hr-HR" sz="1000" kern="1200" dirty="0" smtClean="0"/>
                <a:t>Enabler of agility</a:t>
              </a:r>
              <a:endParaRPr lang="hr-HR" sz="1000" kern="1200" dirty="0"/>
            </a:p>
          </p:txBody>
        </p:sp>
        <p:sp>
          <p:nvSpPr>
            <p:cNvPr id="13" name="Freeform 12"/>
            <p:cNvSpPr/>
            <p:nvPr/>
          </p:nvSpPr>
          <p:spPr>
            <a:xfrm rot="21600000">
              <a:off x="6382292" y="3310643"/>
              <a:ext cx="1281630" cy="3207805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59BC4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2550" tIns="641562" rIns="83841" bIns="641561" numCol="1" spcCol="1270" anchor="t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300" b="1" kern="1200" dirty="0" smtClean="0"/>
                <a:t>Enablers</a:t>
              </a:r>
              <a:endParaRPr lang="hr-HR" sz="1300" b="1" kern="1200" dirty="0"/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hr-HR" sz="1000" kern="1200" dirty="0" smtClean="0"/>
                <a:t>Governance for transformation</a:t>
              </a:r>
              <a:endParaRPr lang="hr-HR" sz="1000" kern="1200" dirty="0"/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hr-HR" sz="1000" kern="1200" dirty="0" smtClean="0"/>
                <a:t>CIO role redefinition</a:t>
              </a:r>
              <a:endParaRPr lang="hr-HR" sz="1000" kern="1200" dirty="0"/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hr-HR" sz="1000" kern="1200" dirty="0" smtClean="0"/>
                <a:t>Enterprise-wide IT policies</a:t>
              </a:r>
              <a:endParaRPr lang="hr-HR" sz="1000" kern="1200" dirty="0"/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hr-HR" sz="1000" kern="1200" dirty="0" smtClean="0"/>
                <a:t>Executive &amp; board education</a:t>
              </a:r>
              <a:endParaRPr lang="hr-HR" sz="1000" kern="1200" dirty="0"/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hr-HR" sz="1000" kern="1200" dirty="0" smtClean="0"/>
                <a:t>External focus</a:t>
              </a:r>
              <a:endParaRPr lang="hr-HR" sz="1000" kern="1200" dirty="0"/>
            </a:p>
          </p:txBody>
        </p:sp>
        <p:sp>
          <p:nvSpPr>
            <p:cNvPr id="14" name="Freeform 13"/>
            <p:cNvSpPr/>
            <p:nvPr/>
          </p:nvSpPr>
          <p:spPr>
            <a:xfrm rot="21600000">
              <a:off x="7760045" y="3310643"/>
              <a:ext cx="1281630" cy="3207805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2550" tIns="641562" rIns="83841" bIns="641561" numCol="1" spcCol="1270" anchor="t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300" b="1" kern="1200" dirty="0" smtClean="0"/>
                <a:t>Capabilities</a:t>
              </a:r>
              <a:endParaRPr lang="hr-HR" sz="1300" b="1" kern="1200" dirty="0"/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hr-HR" sz="1000" kern="1200" dirty="0" smtClean="0"/>
                <a:t>Visionary leadership</a:t>
              </a:r>
              <a:endParaRPr lang="hr-HR" sz="1000" kern="1200" dirty="0"/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hr-HR" sz="1000" kern="1200" dirty="0" smtClean="0"/>
                <a:t>Entrepreneurial mindset</a:t>
              </a:r>
              <a:endParaRPr lang="hr-HR" sz="1000" kern="1200" dirty="0"/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hr-HR" sz="1000" kern="1200" dirty="0" smtClean="0"/>
                <a:t>Managing vendor networks</a:t>
              </a:r>
              <a:endParaRPr lang="hr-HR" sz="1000" kern="1200" dirty="0"/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hr-HR" sz="1000" kern="1200" dirty="0" smtClean="0"/>
                <a:t>Supporting business ecosystems</a:t>
              </a:r>
              <a:endParaRPr lang="hr-HR" sz="1000" kern="1200" dirty="0"/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hr-HR" sz="1000" kern="1200" dirty="0" smtClean="0"/>
                <a:t>Workforce change</a:t>
              </a:r>
              <a:endParaRPr lang="hr-HR" sz="1000" kern="12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51690" y="3676123"/>
            <a:ext cx="4104114" cy="1954025"/>
            <a:chOff x="251690" y="3676123"/>
            <a:chExt cx="4104114" cy="1954025"/>
          </a:xfrm>
        </p:grpSpPr>
        <p:sp>
          <p:nvSpPr>
            <p:cNvPr id="6" name="Freeform 5"/>
            <p:cNvSpPr/>
            <p:nvPr/>
          </p:nvSpPr>
          <p:spPr>
            <a:xfrm rot="21600000">
              <a:off x="251690" y="3676123"/>
              <a:ext cx="1954025" cy="1954025"/>
            </a:xfrm>
            <a:custGeom>
              <a:avLst/>
              <a:gdLst>
                <a:gd name="connsiteX0" fmla="*/ 0 w 1954025"/>
                <a:gd name="connsiteY0" fmla="*/ 683909 h 1954025"/>
                <a:gd name="connsiteX1" fmla="*/ 977013 w 1954025"/>
                <a:gd name="connsiteY1" fmla="*/ 0 h 1954025"/>
                <a:gd name="connsiteX2" fmla="*/ 1954025 w 1954025"/>
                <a:gd name="connsiteY2" fmla="*/ 683909 h 1954025"/>
                <a:gd name="connsiteX3" fmla="*/ 1465519 w 1954025"/>
                <a:gd name="connsiteY3" fmla="*/ 683909 h 1954025"/>
                <a:gd name="connsiteX4" fmla="*/ 1465519 w 1954025"/>
                <a:gd name="connsiteY4" fmla="*/ 1954025 h 1954025"/>
                <a:gd name="connsiteX5" fmla="*/ 488506 w 1954025"/>
                <a:gd name="connsiteY5" fmla="*/ 1954025 h 1954025"/>
                <a:gd name="connsiteX6" fmla="*/ 488506 w 1954025"/>
                <a:gd name="connsiteY6" fmla="*/ 683909 h 1954025"/>
                <a:gd name="connsiteX7" fmla="*/ 0 w 1954025"/>
                <a:gd name="connsiteY7" fmla="*/ 683909 h 195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54025" h="1954025">
                  <a:moveTo>
                    <a:pt x="683909" y="1954025"/>
                  </a:moveTo>
                  <a:lnTo>
                    <a:pt x="0" y="977012"/>
                  </a:lnTo>
                  <a:lnTo>
                    <a:pt x="683909" y="0"/>
                  </a:lnTo>
                  <a:lnTo>
                    <a:pt x="683909" y="488506"/>
                  </a:lnTo>
                  <a:lnTo>
                    <a:pt x="1954025" y="488506"/>
                  </a:lnTo>
                  <a:lnTo>
                    <a:pt x="1954025" y="1465519"/>
                  </a:lnTo>
                  <a:lnTo>
                    <a:pt x="683909" y="1465519"/>
                  </a:lnTo>
                  <a:lnTo>
                    <a:pt x="683909" y="1954025"/>
                  </a:lnTo>
                  <a:close/>
                </a:path>
              </a:pathLst>
            </a:cu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1521" tIns="588074" rIns="99568" bIns="588074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400" b="1" kern="1200" dirty="0" smtClean="0"/>
                <a:t>Old IT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200" kern="1200" dirty="0" smtClean="0"/>
                <a:t>Expense/cost center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200" kern="1200" dirty="0" smtClean="0"/>
                <a:t>Tactical</a:t>
              </a:r>
              <a:endParaRPr lang="hr-HR" sz="1200" kern="1200" dirty="0"/>
            </a:p>
          </p:txBody>
        </p:sp>
        <p:sp>
          <p:nvSpPr>
            <p:cNvPr id="7" name="Freeform 6"/>
            <p:cNvSpPr/>
            <p:nvPr/>
          </p:nvSpPr>
          <p:spPr>
            <a:xfrm>
              <a:off x="2401779" y="3676123"/>
              <a:ext cx="1954025" cy="1954025"/>
            </a:xfrm>
            <a:custGeom>
              <a:avLst/>
              <a:gdLst>
                <a:gd name="connsiteX0" fmla="*/ 0 w 1954025"/>
                <a:gd name="connsiteY0" fmla="*/ 683909 h 1954025"/>
                <a:gd name="connsiteX1" fmla="*/ 977013 w 1954025"/>
                <a:gd name="connsiteY1" fmla="*/ 0 h 1954025"/>
                <a:gd name="connsiteX2" fmla="*/ 1954025 w 1954025"/>
                <a:gd name="connsiteY2" fmla="*/ 683909 h 1954025"/>
                <a:gd name="connsiteX3" fmla="*/ 1465519 w 1954025"/>
                <a:gd name="connsiteY3" fmla="*/ 683909 h 1954025"/>
                <a:gd name="connsiteX4" fmla="*/ 1465519 w 1954025"/>
                <a:gd name="connsiteY4" fmla="*/ 1954025 h 1954025"/>
                <a:gd name="connsiteX5" fmla="*/ 488506 w 1954025"/>
                <a:gd name="connsiteY5" fmla="*/ 1954025 h 1954025"/>
                <a:gd name="connsiteX6" fmla="*/ 488506 w 1954025"/>
                <a:gd name="connsiteY6" fmla="*/ 683909 h 1954025"/>
                <a:gd name="connsiteX7" fmla="*/ 0 w 1954025"/>
                <a:gd name="connsiteY7" fmla="*/ 683909 h 195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54025" h="1954025">
                  <a:moveTo>
                    <a:pt x="1270116" y="0"/>
                  </a:moveTo>
                  <a:lnTo>
                    <a:pt x="1954025" y="977013"/>
                  </a:lnTo>
                  <a:lnTo>
                    <a:pt x="1270116" y="1954025"/>
                  </a:lnTo>
                  <a:lnTo>
                    <a:pt x="1270116" y="1465519"/>
                  </a:lnTo>
                  <a:lnTo>
                    <a:pt x="0" y="1465519"/>
                  </a:lnTo>
                  <a:lnTo>
                    <a:pt x="0" y="488506"/>
                  </a:lnTo>
                  <a:lnTo>
                    <a:pt x="1270116" y="488506"/>
                  </a:lnTo>
                  <a:lnTo>
                    <a:pt x="1270116" y="0"/>
                  </a:lnTo>
                  <a:close/>
                </a:path>
              </a:pathLst>
            </a:cu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568" tIns="588074" rIns="441522" bIns="588074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400" b="1" kern="1200" dirty="0" smtClean="0"/>
                <a:t>New IT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200" kern="1200" dirty="0" smtClean="0"/>
                <a:t>Value enabler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200" kern="1200" dirty="0" smtClean="0"/>
                <a:t>Strategic</a:t>
              </a:r>
              <a:endParaRPr lang="hr-HR" sz="12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2315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Shape 1"/>
          <p:cNvSpPr txBox="1"/>
          <p:nvPr/>
        </p:nvSpPr>
        <p:spPr>
          <a:xfrm>
            <a:off x="457200" y="414152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>
                <a:solidFill>
                  <a:srgbClr val="000000"/>
                </a:solidFill>
                <a:latin typeface="Calibri"/>
              </a:rPr>
              <a:t>Old corporate story: </a:t>
            </a: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(</a:t>
            </a:r>
            <a:r>
              <a:rPr lang="hr-HR" sz="4400" dirty="0" err="1">
                <a:solidFill>
                  <a:srgbClr val="000000"/>
                </a:solidFill>
                <a:latin typeface="Calibri"/>
              </a:rPr>
              <a:t>M</a:t>
            </a: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is)collaboration </a:t>
            </a:r>
            <a:r>
              <a:rPr lang="en-US" sz="4400" dirty="0">
                <a:solidFill>
                  <a:srgbClr val="000000"/>
                </a:solidFill>
                <a:latin typeface="Calibri"/>
              </a:rPr>
              <a:t>between IT and "business"</a:t>
            </a:r>
            <a:endParaRPr dirty="0"/>
          </a:p>
        </p:txBody>
      </p:sp>
      <p:sp>
        <p:nvSpPr>
          <p:cNvPr id="16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grpSp>
        <p:nvGrpSpPr>
          <p:cNvPr id="2" name="Group 1"/>
          <p:cNvGrpSpPr/>
          <p:nvPr/>
        </p:nvGrpSpPr>
        <p:grpSpPr>
          <a:xfrm>
            <a:off x="683894" y="2244753"/>
            <a:ext cx="7848219" cy="3736646"/>
            <a:chOff x="683894" y="2244753"/>
            <a:chExt cx="7848219" cy="3736646"/>
          </a:xfrm>
        </p:grpSpPr>
        <p:sp>
          <p:nvSpPr>
            <p:cNvPr id="3" name="Freeform 2"/>
            <p:cNvSpPr/>
            <p:nvPr/>
          </p:nvSpPr>
          <p:spPr>
            <a:xfrm rot="21600000">
              <a:off x="683894" y="2244753"/>
              <a:ext cx="3736645" cy="3736646"/>
            </a:xfrm>
            <a:custGeom>
              <a:avLst/>
              <a:gdLst>
                <a:gd name="connsiteX0" fmla="*/ 0 w 3736645"/>
                <a:gd name="connsiteY0" fmla="*/ 1307826 h 3736645"/>
                <a:gd name="connsiteX1" fmla="*/ 1868323 w 3736645"/>
                <a:gd name="connsiteY1" fmla="*/ 0 h 3736645"/>
                <a:gd name="connsiteX2" fmla="*/ 3736645 w 3736645"/>
                <a:gd name="connsiteY2" fmla="*/ 1307826 h 3736645"/>
                <a:gd name="connsiteX3" fmla="*/ 2802484 w 3736645"/>
                <a:gd name="connsiteY3" fmla="*/ 1307826 h 3736645"/>
                <a:gd name="connsiteX4" fmla="*/ 2802484 w 3736645"/>
                <a:gd name="connsiteY4" fmla="*/ 3736645 h 3736645"/>
                <a:gd name="connsiteX5" fmla="*/ 934161 w 3736645"/>
                <a:gd name="connsiteY5" fmla="*/ 3736645 h 3736645"/>
                <a:gd name="connsiteX6" fmla="*/ 934161 w 3736645"/>
                <a:gd name="connsiteY6" fmla="*/ 1307826 h 3736645"/>
                <a:gd name="connsiteX7" fmla="*/ 0 w 3736645"/>
                <a:gd name="connsiteY7" fmla="*/ 1307826 h 373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6645" h="3736645">
                  <a:moveTo>
                    <a:pt x="1307826" y="3736645"/>
                  </a:moveTo>
                  <a:lnTo>
                    <a:pt x="0" y="1868322"/>
                  </a:lnTo>
                  <a:lnTo>
                    <a:pt x="1307826" y="0"/>
                  </a:lnTo>
                  <a:lnTo>
                    <a:pt x="1307826" y="934161"/>
                  </a:lnTo>
                  <a:lnTo>
                    <a:pt x="3736645" y="934161"/>
                  </a:lnTo>
                  <a:lnTo>
                    <a:pt x="3736645" y="2802484"/>
                  </a:lnTo>
                  <a:lnTo>
                    <a:pt x="1307826" y="2802484"/>
                  </a:lnTo>
                  <a:lnTo>
                    <a:pt x="1307826" y="3736645"/>
                  </a:lnTo>
                  <a:close/>
                </a:path>
              </a:pathLst>
            </a:cu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09946" tIns="1190192" rIns="256031" bIns="1190195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3600" b="1" kern="1200" dirty="0" smtClean="0"/>
                <a:t>Old IT</a:t>
              </a:r>
            </a:p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3200" kern="1200" dirty="0" smtClean="0"/>
                <a:t>Cost center</a:t>
              </a:r>
            </a:p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3200" kern="1200" dirty="0" smtClean="0"/>
                <a:t>Tactical</a:t>
              </a:r>
              <a:endParaRPr lang="hr-HR" sz="3200" kern="1200" dirty="0"/>
            </a:p>
          </p:txBody>
        </p:sp>
        <p:sp>
          <p:nvSpPr>
            <p:cNvPr id="5" name="Freeform 4"/>
            <p:cNvSpPr/>
            <p:nvPr/>
          </p:nvSpPr>
          <p:spPr>
            <a:xfrm>
              <a:off x="4795468" y="2244753"/>
              <a:ext cx="3736645" cy="3736645"/>
            </a:xfrm>
            <a:custGeom>
              <a:avLst/>
              <a:gdLst>
                <a:gd name="connsiteX0" fmla="*/ 0 w 3736645"/>
                <a:gd name="connsiteY0" fmla="*/ 1307826 h 3736645"/>
                <a:gd name="connsiteX1" fmla="*/ 1868323 w 3736645"/>
                <a:gd name="connsiteY1" fmla="*/ 0 h 3736645"/>
                <a:gd name="connsiteX2" fmla="*/ 3736645 w 3736645"/>
                <a:gd name="connsiteY2" fmla="*/ 1307826 h 3736645"/>
                <a:gd name="connsiteX3" fmla="*/ 2802484 w 3736645"/>
                <a:gd name="connsiteY3" fmla="*/ 1307826 h 3736645"/>
                <a:gd name="connsiteX4" fmla="*/ 2802484 w 3736645"/>
                <a:gd name="connsiteY4" fmla="*/ 3736645 h 3736645"/>
                <a:gd name="connsiteX5" fmla="*/ 934161 w 3736645"/>
                <a:gd name="connsiteY5" fmla="*/ 3736645 h 3736645"/>
                <a:gd name="connsiteX6" fmla="*/ 934161 w 3736645"/>
                <a:gd name="connsiteY6" fmla="*/ 1307826 h 3736645"/>
                <a:gd name="connsiteX7" fmla="*/ 0 w 3736645"/>
                <a:gd name="connsiteY7" fmla="*/ 1307826 h 373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6645" h="3736645">
                  <a:moveTo>
                    <a:pt x="2428819" y="0"/>
                  </a:moveTo>
                  <a:lnTo>
                    <a:pt x="3736645" y="1868323"/>
                  </a:lnTo>
                  <a:lnTo>
                    <a:pt x="2428819" y="3736645"/>
                  </a:lnTo>
                  <a:lnTo>
                    <a:pt x="2428819" y="2802484"/>
                  </a:lnTo>
                  <a:lnTo>
                    <a:pt x="0" y="2802484"/>
                  </a:lnTo>
                  <a:lnTo>
                    <a:pt x="0" y="934161"/>
                  </a:lnTo>
                  <a:lnTo>
                    <a:pt x="2428819" y="934161"/>
                  </a:lnTo>
                  <a:lnTo>
                    <a:pt x="2428819" y="0"/>
                  </a:lnTo>
                  <a:close/>
                </a:path>
              </a:pathLst>
            </a:cu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6033" tIns="1190193" rIns="909944" bIns="1190193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3600" b="1" kern="1200" dirty="0" smtClean="0"/>
                <a:t>New IT</a:t>
              </a:r>
            </a:p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3200" kern="1200" dirty="0" smtClean="0"/>
                <a:t>Value enabler</a:t>
              </a:r>
            </a:p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3200" kern="1200" dirty="0" smtClean="0"/>
                <a:t>Strategic</a:t>
              </a:r>
              <a:endParaRPr lang="hr-HR" sz="32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90</Words>
  <Application>Microsoft Office PowerPoint</Application>
  <PresentationFormat>On-screen Show (4:3)</PresentationFormat>
  <Paragraphs>35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DejaVu Sans</vt:lpstr>
      <vt:lpstr>StarSymbol</vt:lpstr>
      <vt:lpstr>Office Theme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</dc:creator>
  <cp:lastModifiedBy>Grzegorz Araminowicz</cp:lastModifiedBy>
  <cp:revision>30</cp:revision>
  <dcterms:modified xsi:type="dcterms:W3CDTF">2019-03-22T11:53:01Z</dcterms:modified>
</cp:coreProperties>
</file>